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86" r:id="rId3"/>
    <p:sldId id="258" r:id="rId4"/>
    <p:sldId id="288" r:id="rId5"/>
    <p:sldId id="256" r:id="rId6"/>
    <p:sldId id="259" r:id="rId7"/>
    <p:sldId id="268" r:id="rId8"/>
    <p:sldId id="269" r:id="rId9"/>
    <p:sldId id="270" r:id="rId10"/>
    <p:sldId id="271" r:id="rId11"/>
    <p:sldId id="276" r:id="rId12"/>
    <p:sldId id="272" r:id="rId13"/>
    <p:sldId id="273" r:id="rId14"/>
    <p:sldId id="274" r:id="rId15"/>
    <p:sldId id="275" r:id="rId16"/>
    <p:sldId id="277" r:id="rId17"/>
    <p:sldId id="278" r:id="rId18"/>
    <p:sldId id="279" r:id="rId19"/>
    <p:sldId id="280" r:id="rId20"/>
    <p:sldId id="281" r:id="rId21"/>
    <p:sldId id="282" r:id="rId22"/>
    <p:sldId id="283" r:id="rId23"/>
    <p:sldId id="284" r:id="rId24"/>
    <p:sldId id="285" r:id="rId25"/>
    <p:sldId id="287"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5" autoAdjust="0"/>
    <p:restoredTop sz="94660"/>
  </p:normalViewPr>
  <p:slideViewPr>
    <p:cSldViewPr snapToGrid="0">
      <p:cViewPr varScale="1">
        <p:scale>
          <a:sx n="67" d="100"/>
          <a:sy n="67" d="100"/>
        </p:scale>
        <p:origin x="128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2AD4B25-CAE6-440D-8F2C-938DE158B3A7}" type="datetimeFigureOut">
              <a:rPr lang="en-GB" smtClean="0"/>
              <a:t>17/03/2025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35AD1A-86D0-4B20-B3D3-98BBD7023145}" type="slidenum">
              <a:rPr lang="en-GB" smtClean="0"/>
              <a:t>‹#›</a:t>
            </a:fld>
            <a:endParaRPr lang="en-GB"/>
          </a:p>
        </p:txBody>
      </p:sp>
    </p:spTree>
    <p:extLst>
      <p:ext uri="{BB962C8B-B14F-4D97-AF65-F5344CB8AC3E}">
        <p14:creationId xmlns:p14="http://schemas.microsoft.com/office/powerpoint/2010/main" val="3107071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AD4B25-CAE6-440D-8F2C-938DE158B3A7}" type="datetimeFigureOut">
              <a:rPr lang="en-GB" smtClean="0"/>
              <a:t>17/03/2025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35AD1A-86D0-4B20-B3D3-98BBD7023145}" type="slidenum">
              <a:rPr lang="en-GB" smtClean="0"/>
              <a:t>‹#›</a:t>
            </a:fld>
            <a:endParaRPr lang="en-GB"/>
          </a:p>
        </p:txBody>
      </p:sp>
    </p:spTree>
    <p:extLst>
      <p:ext uri="{BB962C8B-B14F-4D97-AF65-F5344CB8AC3E}">
        <p14:creationId xmlns:p14="http://schemas.microsoft.com/office/powerpoint/2010/main" val="2632308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AD4B25-CAE6-440D-8F2C-938DE158B3A7}" type="datetimeFigureOut">
              <a:rPr lang="en-GB" smtClean="0"/>
              <a:t>17/03/2025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35AD1A-86D0-4B20-B3D3-98BBD7023145}" type="slidenum">
              <a:rPr lang="en-GB" smtClean="0"/>
              <a:t>‹#›</a:t>
            </a:fld>
            <a:endParaRPr lang="en-GB"/>
          </a:p>
        </p:txBody>
      </p:sp>
    </p:spTree>
    <p:extLst>
      <p:ext uri="{BB962C8B-B14F-4D97-AF65-F5344CB8AC3E}">
        <p14:creationId xmlns:p14="http://schemas.microsoft.com/office/powerpoint/2010/main" val="2375968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AD4B25-CAE6-440D-8F2C-938DE158B3A7}" type="datetimeFigureOut">
              <a:rPr lang="en-GB" smtClean="0"/>
              <a:t>17/03/2025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35AD1A-86D0-4B20-B3D3-98BBD7023145}" type="slidenum">
              <a:rPr lang="en-GB" smtClean="0"/>
              <a:t>‹#›</a:t>
            </a:fld>
            <a:endParaRPr lang="en-GB"/>
          </a:p>
        </p:txBody>
      </p:sp>
    </p:spTree>
    <p:extLst>
      <p:ext uri="{BB962C8B-B14F-4D97-AF65-F5344CB8AC3E}">
        <p14:creationId xmlns:p14="http://schemas.microsoft.com/office/powerpoint/2010/main" val="2308932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2AD4B25-CAE6-440D-8F2C-938DE158B3A7}" type="datetimeFigureOut">
              <a:rPr lang="en-GB" smtClean="0"/>
              <a:t>17/03/2025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35AD1A-86D0-4B20-B3D3-98BBD7023145}" type="slidenum">
              <a:rPr lang="en-GB" smtClean="0"/>
              <a:t>‹#›</a:t>
            </a:fld>
            <a:endParaRPr lang="en-GB"/>
          </a:p>
        </p:txBody>
      </p:sp>
    </p:spTree>
    <p:extLst>
      <p:ext uri="{BB962C8B-B14F-4D97-AF65-F5344CB8AC3E}">
        <p14:creationId xmlns:p14="http://schemas.microsoft.com/office/powerpoint/2010/main" val="1269966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2AD4B25-CAE6-440D-8F2C-938DE158B3A7}" type="datetimeFigureOut">
              <a:rPr lang="en-GB" smtClean="0"/>
              <a:t>17/03/2025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35AD1A-86D0-4B20-B3D3-98BBD7023145}" type="slidenum">
              <a:rPr lang="en-GB" smtClean="0"/>
              <a:t>‹#›</a:t>
            </a:fld>
            <a:endParaRPr lang="en-GB"/>
          </a:p>
        </p:txBody>
      </p:sp>
    </p:spTree>
    <p:extLst>
      <p:ext uri="{BB962C8B-B14F-4D97-AF65-F5344CB8AC3E}">
        <p14:creationId xmlns:p14="http://schemas.microsoft.com/office/powerpoint/2010/main" val="1536247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2AD4B25-CAE6-440D-8F2C-938DE158B3A7}" type="datetimeFigureOut">
              <a:rPr lang="en-GB" smtClean="0"/>
              <a:t>17/03/2025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C35AD1A-86D0-4B20-B3D3-98BBD7023145}" type="slidenum">
              <a:rPr lang="en-GB" smtClean="0"/>
              <a:t>‹#›</a:t>
            </a:fld>
            <a:endParaRPr lang="en-GB"/>
          </a:p>
        </p:txBody>
      </p:sp>
    </p:spTree>
    <p:extLst>
      <p:ext uri="{BB962C8B-B14F-4D97-AF65-F5344CB8AC3E}">
        <p14:creationId xmlns:p14="http://schemas.microsoft.com/office/powerpoint/2010/main" val="3587863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2AD4B25-CAE6-440D-8F2C-938DE158B3A7}" type="datetimeFigureOut">
              <a:rPr lang="en-GB" smtClean="0"/>
              <a:t>17/03/2025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C35AD1A-86D0-4B20-B3D3-98BBD7023145}" type="slidenum">
              <a:rPr lang="en-GB" smtClean="0"/>
              <a:t>‹#›</a:t>
            </a:fld>
            <a:endParaRPr lang="en-GB"/>
          </a:p>
        </p:txBody>
      </p:sp>
    </p:spTree>
    <p:extLst>
      <p:ext uri="{BB962C8B-B14F-4D97-AF65-F5344CB8AC3E}">
        <p14:creationId xmlns:p14="http://schemas.microsoft.com/office/powerpoint/2010/main" val="1826060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AD4B25-CAE6-440D-8F2C-938DE158B3A7}" type="datetimeFigureOut">
              <a:rPr lang="en-GB" smtClean="0"/>
              <a:t>17/03/2025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C35AD1A-86D0-4B20-B3D3-98BBD7023145}" type="slidenum">
              <a:rPr lang="en-GB" smtClean="0"/>
              <a:t>‹#›</a:t>
            </a:fld>
            <a:endParaRPr lang="en-GB"/>
          </a:p>
        </p:txBody>
      </p:sp>
    </p:spTree>
    <p:extLst>
      <p:ext uri="{BB962C8B-B14F-4D97-AF65-F5344CB8AC3E}">
        <p14:creationId xmlns:p14="http://schemas.microsoft.com/office/powerpoint/2010/main" val="57861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2AD4B25-CAE6-440D-8F2C-938DE158B3A7}" type="datetimeFigureOut">
              <a:rPr lang="en-GB" smtClean="0"/>
              <a:t>17/03/2025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35AD1A-86D0-4B20-B3D3-98BBD7023145}" type="slidenum">
              <a:rPr lang="en-GB" smtClean="0"/>
              <a:t>‹#›</a:t>
            </a:fld>
            <a:endParaRPr lang="en-GB"/>
          </a:p>
        </p:txBody>
      </p:sp>
    </p:spTree>
    <p:extLst>
      <p:ext uri="{BB962C8B-B14F-4D97-AF65-F5344CB8AC3E}">
        <p14:creationId xmlns:p14="http://schemas.microsoft.com/office/powerpoint/2010/main" val="2121751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2AD4B25-CAE6-440D-8F2C-938DE158B3A7}" type="datetimeFigureOut">
              <a:rPr lang="en-GB" smtClean="0"/>
              <a:t>17/03/2025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35AD1A-86D0-4B20-B3D3-98BBD7023145}" type="slidenum">
              <a:rPr lang="en-GB" smtClean="0"/>
              <a:t>‹#›</a:t>
            </a:fld>
            <a:endParaRPr lang="en-GB"/>
          </a:p>
        </p:txBody>
      </p:sp>
    </p:spTree>
    <p:extLst>
      <p:ext uri="{BB962C8B-B14F-4D97-AF65-F5344CB8AC3E}">
        <p14:creationId xmlns:p14="http://schemas.microsoft.com/office/powerpoint/2010/main" val="2799777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AD4B25-CAE6-440D-8F2C-938DE158B3A7}" type="datetimeFigureOut">
              <a:rPr lang="en-GB" smtClean="0"/>
              <a:t>17/03/2025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35AD1A-86D0-4B20-B3D3-98BBD7023145}" type="slidenum">
              <a:rPr lang="en-GB" smtClean="0"/>
              <a:t>‹#›</a:t>
            </a:fld>
            <a:endParaRPr lang="en-GB"/>
          </a:p>
        </p:txBody>
      </p:sp>
    </p:spTree>
    <p:extLst>
      <p:ext uri="{BB962C8B-B14F-4D97-AF65-F5344CB8AC3E}">
        <p14:creationId xmlns:p14="http://schemas.microsoft.com/office/powerpoint/2010/main" val="28364616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5AD58-9D47-4577-BEF2-A94EF910F0C1}"/>
              </a:ext>
            </a:extLst>
          </p:cNvPr>
          <p:cNvSpPr>
            <a:spLocks noGrp="1"/>
          </p:cNvSpPr>
          <p:nvPr>
            <p:ph type="ctrTitle"/>
          </p:nvPr>
        </p:nvSpPr>
        <p:spPr/>
        <p:txBody>
          <a:bodyPr/>
          <a:lstStyle/>
          <a:p>
            <a:r>
              <a:rPr lang="en-GB" dirty="0"/>
              <a:t>‘Being loved into life’</a:t>
            </a:r>
          </a:p>
        </p:txBody>
      </p:sp>
      <p:sp>
        <p:nvSpPr>
          <p:cNvPr id="3" name="Subtitle 2">
            <a:extLst>
              <a:ext uri="{FF2B5EF4-FFF2-40B4-BE49-F238E27FC236}">
                <a16:creationId xmlns:a16="http://schemas.microsoft.com/office/drawing/2014/main" id="{87A994B7-076D-451C-9F3A-ACEA5CA1249C}"/>
              </a:ext>
            </a:extLst>
          </p:cNvPr>
          <p:cNvSpPr>
            <a:spLocks noGrp="1"/>
          </p:cNvSpPr>
          <p:nvPr>
            <p:ph type="subTitle" idx="1"/>
          </p:nvPr>
        </p:nvSpPr>
        <p:spPr>
          <a:xfrm>
            <a:off x="1143000" y="3981450"/>
            <a:ext cx="6858000" cy="1276350"/>
          </a:xfrm>
        </p:spPr>
        <p:txBody>
          <a:bodyPr/>
          <a:lstStyle/>
          <a:p>
            <a:r>
              <a:rPr lang="en-GB" dirty="0"/>
              <a:t>St Peter’s Ruddington</a:t>
            </a:r>
          </a:p>
          <a:p>
            <a:r>
              <a:rPr lang="en-GB" dirty="0"/>
              <a:t>Lent Course 2025</a:t>
            </a:r>
          </a:p>
        </p:txBody>
      </p:sp>
    </p:spTree>
    <p:extLst>
      <p:ext uri="{BB962C8B-B14F-4D97-AF65-F5344CB8AC3E}">
        <p14:creationId xmlns:p14="http://schemas.microsoft.com/office/powerpoint/2010/main" val="16874847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A78EE4-A76C-4F53-8622-936B56F82B0B}"/>
              </a:ext>
            </a:extLst>
          </p:cNvPr>
          <p:cNvSpPr>
            <a:spLocks noGrp="1"/>
          </p:cNvSpPr>
          <p:nvPr>
            <p:ph idx="1"/>
          </p:nvPr>
        </p:nvSpPr>
        <p:spPr>
          <a:xfrm>
            <a:off x="628650" y="1179095"/>
            <a:ext cx="7886700" cy="4997868"/>
          </a:xfrm>
        </p:spPr>
        <p:txBody>
          <a:bodyPr>
            <a:normAutofit lnSpcReduction="10000"/>
          </a:bodyPr>
          <a:lstStyle/>
          <a:p>
            <a:pPr marL="0" indent="0">
              <a:buNone/>
            </a:pPr>
            <a:r>
              <a:rPr lang="en-GB" sz="3600" b="1" baseline="30000" dirty="0"/>
              <a:t>26 </a:t>
            </a:r>
            <a:r>
              <a:rPr lang="en-GB" sz="3600" dirty="0"/>
              <a:t>In the same way, the Spirit helps us in our weakness. We do not know what we ought to pray for, but the Spirit himself intercedes for us through wordless groans. </a:t>
            </a:r>
            <a:r>
              <a:rPr lang="en-GB" sz="3600" b="1" baseline="30000" dirty="0"/>
              <a:t>27 </a:t>
            </a:r>
            <a:r>
              <a:rPr lang="en-GB" sz="3600" dirty="0"/>
              <a:t>And he who searches our hearts knows the mind of the Spirit, because the Spirit intercedes for God’s people in accordance with the will of God. </a:t>
            </a:r>
          </a:p>
          <a:p>
            <a:pPr marL="0" indent="0" algn="r">
              <a:buNone/>
            </a:pPr>
            <a:r>
              <a:rPr lang="en-GB" sz="3600" dirty="0"/>
              <a:t>Romans 8:26-27</a:t>
            </a:r>
          </a:p>
          <a:p>
            <a:pPr marL="0" indent="0">
              <a:buNone/>
            </a:pPr>
            <a:endParaRPr lang="en-GB" dirty="0"/>
          </a:p>
        </p:txBody>
      </p:sp>
    </p:spTree>
    <p:extLst>
      <p:ext uri="{BB962C8B-B14F-4D97-AF65-F5344CB8AC3E}">
        <p14:creationId xmlns:p14="http://schemas.microsoft.com/office/powerpoint/2010/main" val="1275503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441C1-01CE-4868-8023-942C98C6AAE9}"/>
              </a:ext>
            </a:extLst>
          </p:cNvPr>
          <p:cNvSpPr>
            <a:spLocks noGrp="1"/>
          </p:cNvSpPr>
          <p:nvPr>
            <p:ph type="title"/>
          </p:nvPr>
        </p:nvSpPr>
        <p:spPr/>
        <p:txBody>
          <a:bodyPr>
            <a:normAutofit fontScale="90000"/>
          </a:bodyPr>
          <a:lstStyle/>
          <a:p>
            <a:r>
              <a:rPr lang="en-GB" dirty="0"/>
              <a:t>How does the Holy Spirit enable us to ‘live out’ our relationship with God?</a:t>
            </a:r>
          </a:p>
        </p:txBody>
      </p:sp>
      <p:sp>
        <p:nvSpPr>
          <p:cNvPr id="3" name="Content Placeholder 2">
            <a:extLst>
              <a:ext uri="{FF2B5EF4-FFF2-40B4-BE49-F238E27FC236}">
                <a16:creationId xmlns:a16="http://schemas.microsoft.com/office/drawing/2014/main" id="{9E19ED7C-E6B6-4E81-86AD-1716FA34D5F4}"/>
              </a:ext>
            </a:extLst>
          </p:cNvPr>
          <p:cNvSpPr>
            <a:spLocks noGrp="1"/>
          </p:cNvSpPr>
          <p:nvPr>
            <p:ph idx="1"/>
          </p:nvPr>
        </p:nvSpPr>
        <p:spPr>
          <a:xfrm>
            <a:off x="628650" y="2273967"/>
            <a:ext cx="7886700" cy="3902995"/>
          </a:xfrm>
        </p:spPr>
        <p:txBody>
          <a:bodyPr>
            <a:normAutofit/>
          </a:bodyPr>
          <a:lstStyle/>
          <a:p>
            <a:pPr marL="514350" indent="-514350">
              <a:buFont typeface="+mj-lt"/>
              <a:buAutoNum type="arabicPeriod"/>
            </a:pPr>
            <a:r>
              <a:rPr lang="en-GB" sz="3600" dirty="0"/>
              <a:t>The Holy Spirit empowers us to love.</a:t>
            </a:r>
          </a:p>
        </p:txBody>
      </p:sp>
    </p:spTree>
    <p:extLst>
      <p:ext uri="{BB962C8B-B14F-4D97-AF65-F5344CB8AC3E}">
        <p14:creationId xmlns:p14="http://schemas.microsoft.com/office/powerpoint/2010/main" val="1259118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C32F46-5AA8-4F22-A8A3-7B4F0FDDF36B}"/>
              </a:ext>
            </a:extLst>
          </p:cNvPr>
          <p:cNvSpPr>
            <a:spLocks noGrp="1"/>
          </p:cNvSpPr>
          <p:nvPr>
            <p:ph idx="1"/>
          </p:nvPr>
        </p:nvSpPr>
        <p:spPr>
          <a:xfrm>
            <a:off x="628650" y="493295"/>
            <a:ext cx="7886700" cy="6220326"/>
          </a:xfrm>
        </p:spPr>
        <p:txBody>
          <a:bodyPr>
            <a:normAutofit/>
          </a:bodyPr>
          <a:lstStyle/>
          <a:p>
            <a:pPr marL="0" indent="0">
              <a:buNone/>
            </a:pPr>
            <a:r>
              <a:rPr lang="en-GB" sz="3600" b="1" baseline="30000" dirty="0"/>
              <a:t>7 </a:t>
            </a:r>
            <a:r>
              <a:rPr lang="en-GB" sz="3600" dirty="0"/>
              <a:t>My dear people, let us love one another, since love comes from God and everyone who loves is begotten by God and knows God.  Anyone who fails to love can never have known God, because God is love…No one has ever seen God; but as long as we love one another God will live in us and his love will be complete in us </a:t>
            </a:r>
            <a:r>
              <a:rPr lang="en-GB" sz="3600" b="1" dirty="0"/>
              <a:t>because he lets us share his Spirit.</a:t>
            </a:r>
          </a:p>
          <a:p>
            <a:pPr marL="0" indent="0" algn="r">
              <a:buNone/>
            </a:pPr>
            <a:r>
              <a:rPr lang="en-GB" sz="3600" dirty="0"/>
              <a:t>1 John 4:7-8, 12-13 New Jerusalem Version.</a:t>
            </a:r>
          </a:p>
          <a:p>
            <a:pPr marL="0" indent="0">
              <a:buNone/>
            </a:pPr>
            <a:endParaRPr lang="en-GB" dirty="0"/>
          </a:p>
        </p:txBody>
      </p:sp>
    </p:spTree>
    <p:extLst>
      <p:ext uri="{BB962C8B-B14F-4D97-AF65-F5344CB8AC3E}">
        <p14:creationId xmlns:p14="http://schemas.microsoft.com/office/powerpoint/2010/main" val="6782059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1E70BB-DC07-4F97-9E09-41943A850820}"/>
              </a:ext>
            </a:extLst>
          </p:cNvPr>
          <p:cNvSpPr>
            <a:spLocks noGrp="1"/>
          </p:cNvSpPr>
          <p:nvPr>
            <p:ph idx="1"/>
          </p:nvPr>
        </p:nvSpPr>
        <p:spPr>
          <a:xfrm>
            <a:off x="628650" y="1588167"/>
            <a:ext cx="7886700" cy="4588795"/>
          </a:xfrm>
        </p:spPr>
        <p:txBody>
          <a:bodyPr>
            <a:normAutofit/>
          </a:bodyPr>
          <a:lstStyle/>
          <a:p>
            <a:pPr marL="0" indent="0">
              <a:buNone/>
            </a:pPr>
            <a:r>
              <a:rPr lang="en-GB" sz="4000" dirty="0"/>
              <a:t>“…the love God has poured into our hearts by the Holy Spirit which has been given us.” </a:t>
            </a:r>
          </a:p>
          <a:p>
            <a:pPr marL="0" indent="0" algn="r">
              <a:buNone/>
            </a:pPr>
            <a:r>
              <a:rPr lang="en-GB" sz="4000" dirty="0"/>
              <a:t>Romans 5:5</a:t>
            </a:r>
          </a:p>
        </p:txBody>
      </p:sp>
    </p:spTree>
    <p:extLst>
      <p:ext uri="{BB962C8B-B14F-4D97-AF65-F5344CB8AC3E}">
        <p14:creationId xmlns:p14="http://schemas.microsoft.com/office/powerpoint/2010/main" val="20310094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6492703-F6AC-4982-A7CE-073C3CFC0F32}"/>
              </a:ext>
            </a:extLst>
          </p:cNvPr>
          <p:cNvSpPr>
            <a:spLocks noGrp="1"/>
          </p:cNvSpPr>
          <p:nvPr>
            <p:ph idx="1"/>
          </p:nvPr>
        </p:nvSpPr>
        <p:spPr>
          <a:xfrm>
            <a:off x="628650" y="589547"/>
            <a:ext cx="7886700" cy="5587416"/>
          </a:xfrm>
        </p:spPr>
        <p:txBody>
          <a:bodyPr>
            <a:normAutofit/>
          </a:bodyPr>
          <a:lstStyle/>
          <a:p>
            <a:pPr marL="0" indent="0">
              <a:buNone/>
            </a:pPr>
            <a:r>
              <a:rPr lang="en-GB" sz="3600" dirty="0"/>
              <a:t>For those who are led by the Spirit of God are the children of God. The Spirit you received does not make you slaves, so that you live in fear again; rather, the Spirit you received brought about your adoption to sonship. And by him we cry, ‘Abba, Father.’  The Spirit himself testifies with our spirit that we are God’s children. </a:t>
            </a:r>
          </a:p>
          <a:p>
            <a:pPr marL="0" indent="0" algn="r">
              <a:buNone/>
            </a:pPr>
            <a:r>
              <a:rPr lang="en-GB" sz="3600" dirty="0"/>
              <a:t>Romans 8:14-16</a:t>
            </a:r>
          </a:p>
          <a:p>
            <a:pPr marL="0" indent="0">
              <a:buNone/>
            </a:pPr>
            <a:endParaRPr lang="en-GB" dirty="0"/>
          </a:p>
        </p:txBody>
      </p:sp>
    </p:spTree>
    <p:extLst>
      <p:ext uri="{BB962C8B-B14F-4D97-AF65-F5344CB8AC3E}">
        <p14:creationId xmlns:p14="http://schemas.microsoft.com/office/powerpoint/2010/main" val="42259098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A95320-F719-4847-9A0C-39EB68B3DDD0}"/>
              </a:ext>
            </a:extLst>
          </p:cNvPr>
          <p:cNvSpPr>
            <a:spLocks noGrp="1"/>
          </p:cNvSpPr>
          <p:nvPr>
            <p:ph idx="1"/>
          </p:nvPr>
        </p:nvSpPr>
        <p:spPr>
          <a:xfrm>
            <a:off x="628650" y="902368"/>
            <a:ext cx="7886700" cy="5274595"/>
          </a:xfrm>
        </p:spPr>
        <p:txBody>
          <a:bodyPr/>
          <a:lstStyle/>
          <a:p>
            <a:pPr marL="0" indent="0">
              <a:buNone/>
            </a:pPr>
            <a:r>
              <a:rPr lang="en-GB" sz="3600" dirty="0"/>
              <a:t>Be completely humble and gentle; be patient, bearing with one another in love. Make every effort to keep the unity of the Spirit through the bond of peace. There is one body and one Spirit, just as you were called to one hope when you were called; one Lord, one faith, one baptism; </a:t>
            </a:r>
          </a:p>
          <a:p>
            <a:pPr marL="0" indent="0" algn="r">
              <a:buNone/>
            </a:pPr>
            <a:r>
              <a:rPr lang="en-GB" sz="3600" dirty="0"/>
              <a:t>Ephesians 4:2-5</a:t>
            </a:r>
          </a:p>
          <a:p>
            <a:pPr marL="0" indent="0">
              <a:buNone/>
            </a:pPr>
            <a:endParaRPr lang="en-GB" dirty="0"/>
          </a:p>
        </p:txBody>
      </p:sp>
    </p:spTree>
    <p:extLst>
      <p:ext uri="{BB962C8B-B14F-4D97-AF65-F5344CB8AC3E}">
        <p14:creationId xmlns:p14="http://schemas.microsoft.com/office/powerpoint/2010/main" val="19199656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441C1-01CE-4868-8023-942C98C6AAE9}"/>
              </a:ext>
            </a:extLst>
          </p:cNvPr>
          <p:cNvSpPr>
            <a:spLocks noGrp="1"/>
          </p:cNvSpPr>
          <p:nvPr>
            <p:ph type="title"/>
          </p:nvPr>
        </p:nvSpPr>
        <p:spPr/>
        <p:txBody>
          <a:bodyPr>
            <a:normAutofit fontScale="90000"/>
          </a:bodyPr>
          <a:lstStyle/>
          <a:p>
            <a:r>
              <a:rPr lang="en-GB" dirty="0"/>
              <a:t>How does the Holy Spirit enable us to ‘live out’ our relationship with God?</a:t>
            </a:r>
          </a:p>
        </p:txBody>
      </p:sp>
      <p:sp>
        <p:nvSpPr>
          <p:cNvPr id="3" name="Content Placeholder 2">
            <a:extLst>
              <a:ext uri="{FF2B5EF4-FFF2-40B4-BE49-F238E27FC236}">
                <a16:creationId xmlns:a16="http://schemas.microsoft.com/office/drawing/2014/main" id="{9E19ED7C-E6B6-4E81-86AD-1716FA34D5F4}"/>
              </a:ext>
            </a:extLst>
          </p:cNvPr>
          <p:cNvSpPr>
            <a:spLocks noGrp="1"/>
          </p:cNvSpPr>
          <p:nvPr>
            <p:ph idx="1"/>
          </p:nvPr>
        </p:nvSpPr>
        <p:spPr>
          <a:xfrm>
            <a:off x="628650" y="2273967"/>
            <a:ext cx="7886700" cy="3902995"/>
          </a:xfrm>
        </p:spPr>
        <p:txBody>
          <a:bodyPr>
            <a:normAutofit/>
          </a:bodyPr>
          <a:lstStyle/>
          <a:p>
            <a:pPr marL="514350" indent="-514350">
              <a:buFont typeface="+mj-lt"/>
              <a:buAutoNum type="arabicPeriod"/>
            </a:pPr>
            <a:r>
              <a:rPr lang="en-GB" sz="3600" dirty="0"/>
              <a:t>The Holy Spirit empowers us to love.</a:t>
            </a:r>
          </a:p>
          <a:p>
            <a:pPr marL="514350" indent="-514350">
              <a:buFont typeface="+mj-lt"/>
              <a:buAutoNum type="arabicPeriod"/>
            </a:pPr>
            <a:r>
              <a:rPr lang="en-GB" sz="3600" dirty="0"/>
              <a:t>The Holy Spirit guides us in the best ways to express this love.</a:t>
            </a:r>
          </a:p>
        </p:txBody>
      </p:sp>
    </p:spTree>
    <p:extLst>
      <p:ext uri="{BB962C8B-B14F-4D97-AF65-F5344CB8AC3E}">
        <p14:creationId xmlns:p14="http://schemas.microsoft.com/office/powerpoint/2010/main" val="36870971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3019C2-FB36-4F51-9888-F356C7930458}"/>
              </a:ext>
            </a:extLst>
          </p:cNvPr>
          <p:cNvSpPr>
            <a:spLocks noGrp="1"/>
          </p:cNvSpPr>
          <p:nvPr>
            <p:ph idx="1"/>
          </p:nvPr>
        </p:nvSpPr>
        <p:spPr>
          <a:xfrm>
            <a:off x="628650" y="1311442"/>
            <a:ext cx="7886700" cy="4865521"/>
          </a:xfrm>
        </p:spPr>
        <p:txBody>
          <a:bodyPr/>
          <a:lstStyle/>
          <a:p>
            <a:pPr marL="0" indent="0">
              <a:buNone/>
            </a:pPr>
            <a:r>
              <a:rPr lang="en-GB" sz="3600" b="1" baseline="30000" dirty="0"/>
              <a:t> </a:t>
            </a:r>
            <a:r>
              <a:rPr lang="en-GB" sz="3600" dirty="0"/>
              <a:t>‘All this I have spoken while still with you.</a:t>
            </a:r>
            <a:r>
              <a:rPr lang="en-GB" sz="3600" b="1" baseline="30000" dirty="0"/>
              <a:t>  </a:t>
            </a:r>
            <a:r>
              <a:rPr lang="en-GB" sz="3600" dirty="0"/>
              <a:t>But the Advocate, the Holy Spirit, whom the Father will send in my name, will teach you all things and will remind you of everything I have said to you. </a:t>
            </a:r>
          </a:p>
          <a:p>
            <a:pPr marL="0" indent="0" algn="r">
              <a:buNone/>
            </a:pPr>
            <a:r>
              <a:rPr lang="en-GB" sz="3600" dirty="0"/>
              <a:t>John 14:25-26</a:t>
            </a:r>
          </a:p>
          <a:p>
            <a:pPr marL="0" indent="0">
              <a:buNone/>
            </a:pPr>
            <a:endParaRPr lang="en-GB" dirty="0"/>
          </a:p>
        </p:txBody>
      </p:sp>
    </p:spTree>
    <p:extLst>
      <p:ext uri="{BB962C8B-B14F-4D97-AF65-F5344CB8AC3E}">
        <p14:creationId xmlns:p14="http://schemas.microsoft.com/office/powerpoint/2010/main" val="3752566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D317F7-6D70-4A44-9345-E199452E4970}"/>
              </a:ext>
            </a:extLst>
          </p:cNvPr>
          <p:cNvSpPr>
            <a:spLocks noGrp="1"/>
          </p:cNvSpPr>
          <p:nvPr>
            <p:ph idx="1"/>
          </p:nvPr>
        </p:nvSpPr>
        <p:spPr>
          <a:xfrm>
            <a:off x="628650" y="950495"/>
            <a:ext cx="7886700" cy="5226468"/>
          </a:xfrm>
        </p:spPr>
        <p:txBody>
          <a:bodyPr/>
          <a:lstStyle/>
          <a:p>
            <a:pPr marL="0" indent="0">
              <a:buNone/>
            </a:pPr>
            <a:r>
              <a:rPr lang="en-GB" sz="3600" dirty="0"/>
              <a:t>“Let me put it like this: if you are guided by the Spirit you will be in no danger of yielding to self-indulgence, since self-indulgence is the opposite of the Spirit, the Spirit is totally against such a thing, and precisely because the two are so opposed that you do not carry out your good intentions. </a:t>
            </a:r>
          </a:p>
          <a:p>
            <a:pPr marL="0" indent="0" algn="r">
              <a:buNone/>
            </a:pPr>
            <a:r>
              <a:rPr lang="en-GB" sz="3600" dirty="0"/>
              <a:t>Galatians 5:16-17</a:t>
            </a:r>
          </a:p>
          <a:p>
            <a:pPr marL="0" indent="0">
              <a:buNone/>
            </a:pPr>
            <a:endParaRPr lang="en-GB" dirty="0"/>
          </a:p>
        </p:txBody>
      </p:sp>
    </p:spTree>
    <p:extLst>
      <p:ext uri="{BB962C8B-B14F-4D97-AF65-F5344CB8AC3E}">
        <p14:creationId xmlns:p14="http://schemas.microsoft.com/office/powerpoint/2010/main" val="930756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AF146D-47BF-4C29-AD13-2642EB4FE7C2}"/>
              </a:ext>
            </a:extLst>
          </p:cNvPr>
          <p:cNvSpPr>
            <a:spLocks noGrp="1"/>
          </p:cNvSpPr>
          <p:nvPr>
            <p:ph idx="1"/>
          </p:nvPr>
        </p:nvSpPr>
        <p:spPr/>
        <p:txBody>
          <a:bodyPr>
            <a:normAutofit/>
          </a:bodyPr>
          <a:lstStyle/>
          <a:p>
            <a:pPr marL="0" indent="0">
              <a:buNone/>
            </a:pPr>
            <a:r>
              <a:rPr lang="en-GB" sz="4000" dirty="0"/>
              <a:t>“Since the Spirit is our life, let us be directed by the Spirit.” </a:t>
            </a:r>
          </a:p>
          <a:p>
            <a:pPr marL="0" indent="0" algn="r">
              <a:buNone/>
            </a:pPr>
            <a:r>
              <a:rPr lang="en-GB" sz="4000" dirty="0"/>
              <a:t>Galatians 5:25</a:t>
            </a:r>
          </a:p>
        </p:txBody>
      </p:sp>
    </p:spTree>
    <p:extLst>
      <p:ext uri="{BB962C8B-B14F-4D97-AF65-F5344CB8AC3E}">
        <p14:creationId xmlns:p14="http://schemas.microsoft.com/office/powerpoint/2010/main" val="3207604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75B6D7-117F-49BD-B4F0-18EABE7E7AA5}"/>
              </a:ext>
            </a:extLst>
          </p:cNvPr>
          <p:cNvSpPr>
            <a:spLocks noGrp="1"/>
          </p:cNvSpPr>
          <p:nvPr>
            <p:ph idx="1"/>
          </p:nvPr>
        </p:nvSpPr>
        <p:spPr/>
        <p:txBody>
          <a:bodyPr>
            <a:normAutofit/>
          </a:bodyPr>
          <a:lstStyle/>
          <a:p>
            <a:pPr marL="0" indent="0">
              <a:buNone/>
            </a:pPr>
            <a:r>
              <a:rPr lang="en-GB" sz="7200" dirty="0"/>
              <a:t>Session 2: The Holy Spirit in Prayer</a:t>
            </a:r>
          </a:p>
        </p:txBody>
      </p:sp>
    </p:spTree>
    <p:extLst>
      <p:ext uri="{BB962C8B-B14F-4D97-AF65-F5344CB8AC3E}">
        <p14:creationId xmlns:p14="http://schemas.microsoft.com/office/powerpoint/2010/main" val="25051160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293098-2EA9-4548-BE1B-B22EC0338DCC}"/>
              </a:ext>
            </a:extLst>
          </p:cNvPr>
          <p:cNvSpPr>
            <a:spLocks noGrp="1"/>
          </p:cNvSpPr>
          <p:nvPr>
            <p:ph idx="1"/>
          </p:nvPr>
        </p:nvSpPr>
        <p:spPr>
          <a:xfrm>
            <a:off x="628650" y="770021"/>
            <a:ext cx="7886700" cy="5406942"/>
          </a:xfrm>
        </p:spPr>
        <p:txBody>
          <a:bodyPr/>
          <a:lstStyle/>
          <a:p>
            <a:pPr marL="0" indent="0">
              <a:buNone/>
            </a:pPr>
            <a:r>
              <a:rPr lang="en-GB" sz="3600" dirty="0"/>
              <a:t>“It seemed good to the Holy Spirit, and to us, not to burden you with anything beyond the following requirements: You are to abstain from food sacrificed to idols, from blood, from the meat of strangled animals and from sexual immorality. You will do well to avoid these things.” </a:t>
            </a:r>
          </a:p>
          <a:p>
            <a:pPr marL="0" indent="0" algn="r">
              <a:buNone/>
            </a:pPr>
            <a:r>
              <a:rPr lang="en-GB" sz="3600" dirty="0"/>
              <a:t>Acts 15:28-29</a:t>
            </a:r>
          </a:p>
          <a:p>
            <a:pPr marL="0" indent="0">
              <a:buNone/>
            </a:pPr>
            <a:endParaRPr lang="en-GB" dirty="0"/>
          </a:p>
        </p:txBody>
      </p:sp>
    </p:spTree>
    <p:extLst>
      <p:ext uri="{BB962C8B-B14F-4D97-AF65-F5344CB8AC3E}">
        <p14:creationId xmlns:p14="http://schemas.microsoft.com/office/powerpoint/2010/main" val="12565625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441C1-01CE-4868-8023-942C98C6AAE9}"/>
              </a:ext>
            </a:extLst>
          </p:cNvPr>
          <p:cNvSpPr>
            <a:spLocks noGrp="1"/>
          </p:cNvSpPr>
          <p:nvPr>
            <p:ph type="title"/>
          </p:nvPr>
        </p:nvSpPr>
        <p:spPr/>
        <p:txBody>
          <a:bodyPr>
            <a:normAutofit fontScale="90000"/>
          </a:bodyPr>
          <a:lstStyle/>
          <a:p>
            <a:r>
              <a:rPr lang="en-GB" dirty="0"/>
              <a:t>How does the Holy Spirit enable us to ‘live out’ our relationship with God?</a:t>
            </a:r>
          </a:p>
        </p:txBody>
      </p:sp>
      <p:sp>
        <p:nvSpPr>
          <p:cNvPr id="3" name="Content Placeholder 2">
            <a:extLst>
              <a:ext uri="{FF2B5EF4-FFF2-40B4-BE49-F238E27FC236}">
                <a16:creationId xmlns:a16="http://schemas.microsoft.com/office/drawing/2014/main" id="{9E19ED7C-E6B6-4E81-86AD-1716FA34D5F4}"/>
              </a:ext>
            </a:extLst>
          </p:cNvPr>
          <p:cNvSpPr>
            <a:spLocks noGrp="1"/>
          </p:cNvSpPr>
          <p:nvPr>
            <p:ph idx="1"/>
          </p:nvPr>
        </p:nvSpPr>
        <p:spPr>
          <a:xfrm>
            <a:off x="628650" y="2273967"/>
            <a:ext cx="7886700" cy="3902995"/>
          </a:xfrm>
        </p:spPr>
        <p:txBody>
          <a:bodyPr>
            <a:normAutofit/>
          </a:bodyPr>
          <a:lstStyle/>
          <a:p>
            <a:pPr marL="514350" indent="-514350">
              <a:buFont typeface="+mj-lt"/>
              <a:buAutoNum type="arabicPeriod"/>
            </a:pPr>
            <a:r>
              <a:rPr lang="en-GB" sz="3600" dirty="0"/>
              <a:t>The Holy Spirit empowers us to love.</a:t>
            </a:r>
          </a:p>
          <a:p>
            <a:pPr marL="514350" indent="-514350">
              <a:buFont typeface="+mj-lt"/>
              <a:buAutoNum type="arabicPeriod"/>
            </a:pPr>
            <a:r>
              <a:rPr lang="en-GB" sz="3600" dirty="0"/>
              <a:t>The Holy Spirit guides us in the best ways to express this love.</a:t>
            </a:r>
          </a:p>
          <a:p>
            <a:pPr marL="514350" indent="-514350">
              <a:buFont typeface="+mj-lt"/>
              <a:buAutoNum type="arabicPeriod"/>
            </a:pPr>
            <a:r>
              <a:rPr lang="en-GB" sz="3600" dirty="0"/>
              <a:t>The Holy Spirit is our source of strength to actually love and serve both God and others.</a:t>
            </a:r>
          </a:p>
        </p:txBody>
      </p:sp>
    </p:spTree>
    <p:extLst>
      <p:ext uri="{BB962C8B-B14F-4D97-AF65-F5344CB8AC3E}">
        <p14:creationId xmlns:p14="http://schemas.microsoft.com/office/powerpoint/2010/main" val="41684897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F79FC4-D23B-415C-9DA6-37FB685BD559}"/>
              </a:ext>
            </a:extLst>
          </p:cNvPr>
          <p:cNvSpPr>
            <a:spLocks noGrp="1"/>
          </p:cNvSpPr>
          <p:nvPr>
            <p:ph idx="1"/>
          </p:nvPr>
        </p:nvSpPr>
        <p:spPr>
          <a:xfrm>
            <a:off x="628650" y="685800"/>
            <a:ext cx="7886700" cy="5491163"/>
          </a:xfrm>
        </p:spPr>
        <p:txBody>
          <a:bodyPr>
            <a:normAutofit/>
          </a:bodyPr>
          <a:lstStyle/>
          <a:p>
            <a:pPr marL="0" indent="0">
              <a:buNone/>
            </a:pPr>
            <a:r>
              <a:rPr lang="en-GB" sz="3600" dirty="0"/>
              <a:t>“There is a variety of gifts but always the same Spirit; there are sorts of service to be done, but always the same Lord; working in all sots of different ways in different people, it is the same God who is working in all of them.  He particular way in which the Spirit is given to each person is for a good purpose.  One may have the gift of preaching with wisdom given him by the Spirit; </a:t>
            </a:r>
          </a:p>
        </p:txBody>
      </p:sp>
    </p:spTree>
    <p:extLst>
      <p:ext uri="{BB962C8B-B14F-4D97-AF65-F5344CB8AC3E}">
        <p14:creationId xmlns:p14="http://schemas.microsoft.com/office/powerpoint/2010/main" val="31680102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E8130-A86D-469C-ABB9-042846C72EC6}"/>
              </a:ext>
            </a:extLst>
          </p:cNvPr>
          <p:cNvSpPr>
            <a:spLocks noGrp="1"/>
          </p:cNvSpPr>
          <p:nvPr>
            <p:ph idx="1"/>
          </p:nvPr>
        </p:nvSpPr>
        <p:spPr>
          <a:xfrm>
            <a:off x="628650" y="709862"/>
            <a:ext cx="7886700" cy="6027821"/>
          </a:xfrm>
        </p:spPr>
        <p:txBody>
          <a:bodyPr>
            <a:normAutofit lnSpcReduction="10000"/>
          </a:bodyPr>
          <a:lstStyle/>
          <a:p>
            <a:pPr marL="0" indent="0">
              <a:buNone/>
            </a:pPr>
            <a:r>
              <a:rPr lang="en-GB" sz="3600" dirty="0"/>
              <a:t>another may have the gift of instruction given him by the same Spirit; and another the gift of faith given by the same Spirit; another the gift of healing, through this one Spirit; one, power of miracles; another, prophecy; another the gift of recognising spirits; another the gift of tongues and another the ability to interpret them.  All these are the work of the one and the same Spirit, who distributes gifts to different people just as he chooses. </a:t>
            </a:r>
          </a:p>
          <a:p>
            <a:pPr marL="0" indent="0" algn="r">
              <a:buNone/>
            </a:pPr>
            <a:r>
              <a:rPr lang="en-GB" sz="3600" dirty="0"/>
              <a:t>1 Corinthians 12:4-11</a:t>
            </a:r>
          </a:p>
          <a:p>
            <a:pPr marL="0" indent="0">
              <a:buNone/>
            </a:pPr>
            <a:endParaRPr lang="en-GB" dirty="0"/>
          </a:p>
        </p:txBody>
      </p:sp>
    </p:spTree>
    <p:extLst>
      <p:ext uri="{BB962C8B-B14F-4D97-AF65-F5344CB8AC3E}">
        <p14:creationId xmlns:p14="http://schemas.microsoft.com/office/powerpoint/2010/main" val="24487228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CF1DCAF-62F2-4070-A771-01C4CAFC6225}"/>
              </a:ext>
            </a:extLst>
          </p:cNvPr>
          <p:cNvSpPr>
            <a:spLocks noGrp="1"/>
          </p:cNvSpPr>
          <p:nvPr>
            <p:ph idx="1"/>
          </p:nvPr>
        </p:nvSpPr>
        <p:spPr/>
        <p:txBody>
          <a:bodyPr/>
          <a:lstStyle/>
          <a:p>
            <a:pPr marL="0" indent="0">
              <a:buNone/>
            </a:pPr>
            <a:r>
              <a:rPr lang="en-GB" sz="4000" dirty="0"/>
              <a:t>But you will receive power when the Holy Spirit comes on you; and you will be my witnesses in Jerusalem, and in all Judea and Samaria, and to the ends of the earth.’ </a:t>
            </a:r>
          </a:p>
          <a:p>
            <a:pPr marL="0" indent="0" algn="r">
              <a:buNone/>
            </a:pPr>
            <a:r>
              <a:rPr lang="en-GB" sz="4000" dirty="0"/>
              <a:t>Acts 1:8</a:t>
            </a:r>
          </a:p>
          <a:p>
            <a:pPr marL="0" indent="0">
              <a:buNone/>
            </a:pPr>
            <a:endParaRPr lang="en-GB" dirty="0"/>
          </a:p>
        </p:txBody>
      </p:sp>
    </p:spTree>
    <p:extLst>
      <p:ext uri="{BB962C8B-B14F-4D97-AF65-F5344CB8AC3E}">
        <p14:creationId xmlns:p14="http://schemas.microsoft.com/office/powerpoint/2010/main" val="15857576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25ED5-2914-4CF7-81AF-55B41234516D}"/>
              </a:ext>
            </a:extLst>
          </p:cNvPr>
          <p:cNvSpPr>
            <a:spLocks noGrp="1"/>
          </p:cNvSpPr>
          <p:nvPr>
            <p:ph type="title"/>
          </p:nvPr>
        </p:nvSpPr>
        <p:spPr/>
        <p:txBody>
          <a:bodyPr/>
          <a:lstStyle/>
          <a:p>
            <a:r>
              <a:rPr lang="en-GB" dirty="0"/>
              <a:t>Small group discussion questions:</a:t>
            </a:r>
          </a:p>
        </p:txBody>
      </p:sp>
      <p:sp>
        <p:nvSpPr>
          <p:cNvPr id="3" name="Content Placeholder 2">
            <a:extLst>
              <a:ext uri="{FF2B5EF4-FFF2-40B4-BE49-F238E27FC236}">
                <a16:creationId xmlns:a16="http://schemas.microsoft.com/office/drawing/2014/main" id="{17C9DD76-9FB8-4F6F-B6D3-28CD2D402562}"/>
              </a:ext>
            </a:extLst>
          </p:cNvPr>
          <p:cNvSpPr>
            <a:spLocks noGrp="1"/>
          </p:cNvSpPr>
          <p:nvPr>
            <p:ph idx="1"/>
          </p:nvPr>
        </p:nvSpPr>
        <p:spPr>
          <a:xfrm>
            <a:off x="628650" y="1690689"/>
            <a:ext cx="7886700" cy="4486274"/>
          </a:xfrm>
        </p:spPr>
        <p:txBody>
          <a:bodyPr>
            <a:normAutofit/>
          </a:bodyPr>
          <a:lstStyle/>
          <a:p>
            <a:r>
              <a:rPr lang="en-GB" sz="3200" dirty="0"/>
              <a:t>Did anything Andrew say about the Holy Spirit resonate with your experience?</a:t>
            </a:r>
          </a:p>
          <a:p>
            <a:r>
              <a:rPr lang="en-GB" sz="3200" dirty="0"/>
              <a:t>Did anything Andrew say sound new to your own experience of prayer?</a:t>
            </a:r>
          </a:p>
          <a:p>
            <a:r>
              <a:rPr lang="en-GB" sz="3200" dirty="0"/>
              <a:t>Discuss any experience you have had of the Spirit as:</a:t>
            </a:r>
          </a:p>
          <a:p>
            <a:pPr lvl="1"/>
            <a:r>
              <a:rPr lang="en-GB" sz="3200" dirty="0"/>
              <a:t>Unifier</a:t>
            </a:r>
          </a:p>
          <a:p>
            <a:pPr lvl="1"/>
            <a:r>
              <a:rPr lang="en-GB" sz="3200" dirty="0"/>
              <a:t>Enlightener</a:t>
            </a:r>
          </a:p>
          <a:p>
            <a:pPr lvl="1"/>
            <a:r>
              <a:rPr lang="en-GB" sz="3200" dirty="0"/>
              <a:t>Enabler</a:t>
            </a:r>
          </a:p>
        </p:txBody>
      </p:sp>
    </p:spTree>
    <p:extLst>
      <p:ext uri="{BB962C8B-B14F-4D97-AF65-F5344CB8AC3E}">
        <p14:creationId xmlns:p14="http://schemas.microsoft.com/office/powerpoint/2010/main" val="1256522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E79F3-E798-4CE9-B654-EBBA0DD29A15}"/>
              </a:ext>
            </a:extLst>
          </p:cNvPr>
          <p:cNvSpPr>
            <a:spLocks noGrp="1"/>
          </p:cNvSpPr>
          <p:nvPr>
            <p:ph type="title"/>
          </p:nvPr>
        </p:nvSpPr>
        <p:spPr/>
        <p:txBody>
          <a:bodyPr/>
          <a:lstStyle/>
          <a:p>
            <a:r>
              <a:rPr lang="en-GB" b="1" u="sng" dirty="0"/>
              <a:t>Initial discussion</a:t>
            </a:r>
          </a:p>
        </p:txBody>
      </p:sp>
      <p:sp>
        <p:nvSpPr>
          <p:cNvPr id="3" name="Content Placeholder 2">
            <a:extLst>
              <a:ext uri="{FF2B5EF4-FFF2-40B4-BE49-F238E27FC236}">
                <a16:creationId xmlns:a16="http://schemas.microsoft.com/office/drawing/2014/main" id="{EF2243F3-281F-4938-ABFA-74A41390A339}"/>
              </a:ext>
            </a:extLst>
          </p:cNvPr>
          <p:cNvSpPr>
            <a:spLocks noGrp="1"/>
          </p:cNvSpPr>
          <p:nvPr>
            <p:ph idx="1"/>
          </p:nvPr>
        </p:nvSpPr>
        <p:spPr/>
        <p:txBody>
          <a:bodyPr/>
          <a:lstStyle/>
          <a:p>
            <a:pPr marL="514350" lvl="0" indent="-514350">
              <a:buAutoNum type="arabicPeriod"/>
            </a:pPr>
            <a:r>
              <a:rPr lang="en-GB" sz="3200" kern="100" dirty="0">
                <a:effectLst/>
                <a:latin typeface="Aptos" panose="020B0004020202020204" pitchFamily="34" charset="0"/>
                <a:ea typeface="Aptos" panose="020B0004020202020204" pitchFamily="34" charset="0"/>
                <a:cs typeface="Times New Roman" panose="02020603050405020304" pitchFamily="18" charset="0"/>
              </a:rPr>
              <a:t>How has your perception of prayer 	changed as a result of Andrew’s talk 	and your homework reflection?</a:t>
            </a:r>
          </a:p>
          <a:p>
            <a:pPr marL="514350" lvl="0" indent="-514350">
              <a:buAutoNum type="arabicPeriod"/>
            </a:pPr>
            <a:endParaRPr lang="en-GB" sz="3200" kern="100" dirty="0">
              <a:effectLst/>
              <a:latin typeface="Aptos" panose="020B0004020202020204" pitchFamily="34" charset="0"/>
              <a:ea typeface="Aptos" panose="020B0004020202020204" pitchFamily="34" charset="0"/>
              <a:cs typeface="Times New Roman" panose="02020603050405020304" pitchFamily="18" charset="0"/>
            </a:endParaRPr>
          </a:p>
          <a:p>
            <a:pPr marL="514350" lvl="0" indent="-514350">
              <a:buAutoNum type="arabicPeriod"/>
            </a:pPr>
            <a:r>
              <a:rPr lang="en-GB" sz="3200" kern="100" dirty="0">
                <a:effectLst/>
                <a:latin typeface="Aptos" panose="020B0004020202020204" pitchFamily="34" charset="0"/>
                <a:ea typeface="Aptos" panose="020B0004020202020204" pitchFamily="34" charset="0"/>
                <a:cs typeface="Times New Roman" panose="02020603050405020304" pitchFamily="18" charset="0"/>
              </a:rPr>
              <a:t>What changes, if any, have you made in your prayer life in the ligh</a:t>
            </a:r>
            <a:r>
              <a:rPr lang="en-GB" sz="3200" kern="100" dirty="0">
                <a:latin typeface="Aptos" panose="020B0004020202020204" pitchFamily="34" charset="0"/>
                <a:ea typeface="Aptos" panose="020B0004020202020204" pitchFamily="34" charset="0"/>
                <a:cs typeface="Times New Roman" panose="02020603050405020304" pitchFamily="18" charset="0"/>
              </a:rPr>
              <a:t>t </a:t>
            </a:r>
            <a:r>
              <a:rPr lang="en-GB" sz="3200" kern="100" dirty="0">
                <a:effectLst/>
                <a:latin typeface="Aptos" panose="020B0004020202020204" pitchFamily="34" charset="0"/>
                <a:ea typeface="Aptos" panose="020B0004020202020204" pitchFamily="34" charset="0"/>
                <a:cs typeface="Times New Roman" panose="02020603050405020304" pitchFamily="18" charset="0"/>
              </a:rPr>
              <a:t>of these 	changed perceptions?</a:t>
            </a:r>
          </a:p>
          <a:p>
            <a:pPr marL="0" indent="0">
              <a:buNone/>
            </a:pPr>
            <a:endParaRPr lang="en-GB" dirty="0"/>
          </a:p>
        </p:txBody>
      </p:sp>
    </p:spTree>
    <p:extLst>
      <p:ext uri="{BB962C8B-B14F-4D97-AF65-F5344CB8AC3E}">
        <p14:creationId xmlns:p14="http://schemas.microsoft.com/office/powerpoint/2010/main" val="960196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B77D7-82E7-49B4-ACF2-AA09E585D364}"/>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CE563DEB-99D6-412C-8F15-9601354B1D0D}"/>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3216273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Four Things that Will Unnerve Your Spirit Man - emeryhorvath.com">
            <a:extLst>
              <a:ext uri="{FF2B5EF4-FFF2-40B4-BE49-F238E27FC236}">
                <a16:creationId xmlns:a16="http://schemas.microsoft.com/office/drawing/2014/main" id="{22512AEA-581E-49EA-9DE7-1CA8039408A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60322" y="585414"/>
            <a:ext cx="4423355" cy="56871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8499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DA612D-A323-4D57-A6D1-02608994281D}"/>
              </a:ext>
            </a:extLst>
          </p:cNvPr>
          <p:cNvSpPr>
            <a:spLocks noGrp="1"/>
          </p:cNvSpPr>
          <p:nvPr>
            <p:ph idx="1"/>
          </p:nvPr>
        </p:nvSpPr>
        <p:spPr/>
        <p:txBody>
          <a:bodyPr>
            <a:normAutofit/>
          </a:bodyPr>
          <a:lstStyle/>
          <a:p>
            <a:pPr marL="0" indent="0">
              <a:buNone/>
            </a:pPr>
            <a:r>
              <a:rPr lang="en-GB" sz="6000" dirty="0"/>
              <a:t>Prayer: </a:t>
            </a:r>
            <a:r>
              <a:rPr lang="en-GB" sz="4000" dirty="0"/>
              <a:t>Our lived relationship with God, accomplished under the influence of the Holy Spirit. </a:t>
            </a:r>
          </a:p>
        </p:txBody>
      </p:sp>
    </p:spTree>
    <p:extLst>
      <p:ext uri="{BB962C8B-B14F-4D97-AF65-F5344CB8AC3E}">
        <p14:creationId xmlns:p14="http://schemas.microsoft.com/office/powerpoint/2010/main" val="33612037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EFA40-4953-43DA-BF06-6F4A9AEF1400}"/>
              </a:ext>
            </a:extLst>
          </p:cNvPr>
          <p:cNvSpPr>
            <a:spLocks noGrp="1"/>
          </p:cNvSpPr>
          <p:nvPr>
            <p:ph type="title"/>
          </p:nvPr>
        </p:nvSpPr>
        <p:spPr>
          <a:xfrm>
            <a:off x="628650" y="200025"/>
            <a:ext cx="7886700" cy="600075"/>
          </a:xfrm>
        </p:spPr>
        <p:txBody>
          <a:bodyPr>
            <a:normAutofit fontScale="90000"/>
          </a:bodyPr>
          <a:lstStyle/>
          <a:p>
            <a:r>
              <a:rPr lang="en-GB" dirty="0"/>
              <a:t>Two models of Spirituality</a:t>
            </a:r>
          </a:p>
        </p:txBody>
      </p:sp>
      <p:sp>
        <p:nvSpPr>
          <p:cNvPr id="3" name="Content Placeholder 2">
            <a:extLst>
              <a:ext uri="{FF2B5EF4-FFF2-40B4-BE49-F238E27FC236}">
                <a16:creationId xmlns:a16="http://schemas.microsoft.com/office/drawing/2014/main" id="{6A205E2A-2791-4B1A-9AA0-4E38EF8E9C1B}"/>
              </a:ext>
            </a:extLst>
          </p:cNvPr>
          <p:cNvSpPr>
            <a:spLocks noGrp="1"/>
          </p:cNvSpPr>
          <p:nvPr>
            <p:ph idx="1"/>
          </p:nvPr>
        </p:nvSpPr>
        <p:spPr>
          <a:xfrm>
            <a:off x="628650" y="800100"/>
            <a:ext cx="7886700" cy="5924550"/>
          </a:xfrm>
        </p:spPr>
        <p:txBody>
          <a:bodyPr/>
          <a:lstStyle/>
          <a:p>
            <a:pPr marL="0" indent="0">
              <a:buNone/>
            </a:pPr>
            <a:r>
              <a:rPr lang="en-GB" dirty="0"/>
              <a:t>Western model: ‘Self outside God’</a:t>
            </a:r>
          </a:p>
        </p:txBody>
      </p:sp>
      <p:sp>
        <p:nvSpPr>
          <p:cNvPr id="4" name="Isosceles Triangle 3">
            <a:extLst>
              <a:ext uri="{FF2B5EF4-FFF2-40B4-BE49-F238E27FC236}">
                <a16:creationId xmlns:a16="http://schemas.microsoft.com/office/drawing/2014/main" id="{60A479E1-913E-4C83-900B-733F31095ACD}"/>
              </a:ext>
            </a:extLst>
          </p:cNvPr>
          <p:cNvSpPr/>
          <p:nvPr/>
        </p:nvSpPr>
        <p:spPr>
          <a:xfrm>
            <a:off x="3349227" y="4457699"/>
            <a:ext cx="2283617" cy="1844673"/>
          </a:xfrm>
          <a:prstGeom prst="triangle">
            <a:avLst>
              <a:gd name="adj" fmla="val 5157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Isosceles Triangle 4">
            <a:extLst>
              <a:ext uri="{FF2B5EF4-FFF2-40B4-BE49-F238E27FC236}">
                <a16:creationId xmlns:a16="http://schemas.microsoft.com/office/drawing/2014/main" id="{CE6044C6-99DB-4A50-9B2E-98B323CBED46}"/>
              </a:ext>
            </a:extLst>
          </p:cNvPr>
          <p:cNvSpPr/>
          <p:nvPr/>
        </p:nvSpPr>
        <p:spPr>
          <a:xfrm flipV="1">
            <a:off x="3390900" y="2003428"/>
            <a:ext cx="2362199" cy="1685924"/>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F7784277-1AF5-4B0B-8E16-E5844253E59B}"/>
              </a:ext>
            </a:extLst>
          </p:cNvPr>
          <p:cNvSpPr txBox="1"/>
          <p:nvPr/>
        </p:nvSpPr>
        <p:spPr>
          <a:xfrm flipH="1">
            <a:off x="2571749" y="1400175"/>
            <a:ext cx="3838575" cy="523220"/>
          </a:xfrm>
          <a:prstGeom prst="rect">
            <a:avLst/>
          </a:prstGeom>
          <a:noFill/>
        </p:spPr>
        <p:txBody>
          <a:bodyPr wrap="square" rtlCol="0">
            <a:spAutoFit/>
          </a:bodyPr>
          <a:lstStyle/>
          <a:p>
            <a:r>
              <a:rPr lang="en-GB" sz="2800" dirty="0"/>
              <a:t>Father				    Son</a:t>
            </a:r>
          </a:p>
        </p:txBody>
      </p:sp>
      <p:sp>
        <p:nvSpPr>
          <p:cNvPr id="8" name="TextBox 7">
            <a:extLst>
              <a:ext uri="{FF2B5EF4-FFF2-40B4-BE49-F238E27FC236}">
                <a16:creationId xmlns:a16="http://schemas.microsoft.com/office/drawing/2014/main" id="{8C93F362-43DE-4838-86F4-84B1B0D08C69}"/>
              </a:ext>
            </a:extLst>
          </p:cNvPr>
          <p:cNvSpPr txBox="1"/>
          <p:nvPr/>
        </p:nvSpPr>
        <p:spPr>
          <a:xfrm flipH="1">
            <a:off x="1790700" y="3334404"/>
            <a:ext cx="5324475" cy="1200329"/>
          </a:xfrm>
          <a:prstGeom prst="rect">
            <a:avLst/>
          </a:prstGeom>
          <a:noFill/>
        </p:spPr>
        <p:txBody>
          <a:bodyPr wrap="square" rtlCol="0">
            <a:spAutoFit/>
          </a:bodyPr>
          <a:lstStyle/>
          <a:p>
            <a:pPr algn="ctr"/>
            <a:endParaRPr lang="en-GB" sz="1600" dirty="0"/>
          </a:p>
          <a:p>
            <a:pPr algn="ctr"/>
            <a:r>
              <a:rPr lang="en-GB" sz="2800" dirty="0"/>
              <a:t>Holy Spirit</a:t>
            </a:r>
          </a:p>
          <a:p>
            <a:pPr algn="ctr"/>
            <a:r>
              <a:rPr lang="en-GB" sz="2800" dirty="0"/>
              <a:t>Human Spirit</a:t>
            </a:r>
          </a:p>
        </p:txBody>
      </p:sp>
      <p:sp>
        <p:nvSpPr>
          <p:cNvPr id="11" name="TextBox 10">
            <a:extLst>
              <a:ext uri="{FF2B5EF4-FFF2-40B4-BE49-F238E27FC236}">
                <a16:creationId xmlns:a16="http://schemas.microsoft.com/office/drawing/2014/main" id="{FA7A45A8-AD3C-493B-99E7-A44368C33979}"/>
              </a:ext>
            </a:extLst>
          </p:cNvPr>
          <p:cNvSpPr txBox="1"/>
          <p:nvPr/>
        </p:nvSpPr>
        <p:spPr>
          <a:xfrm>
            <a:off x="2793681" y="6273797"/>
            <a:ext cx="3648076" cy="523220"/>
          </a:xfrm>
          <a:prstGeom prst="rect">
            <a:avLst/>
          </a:prstGeom>
          <a:noFill/>
        </p:spPr>
        <p:txBody>
          <a:bodyPr wrap="square" rtlCol="0">
            <a:spAutoFit/>
          </a:bodyPr>
          <a:lstStyle/>
          <a:p>
            <a:r>
              <a:rPr lang="en-GB" sz="2800" dirty="0"/>
              <a:t>Body				    Mind</a:t>
            </a:r>
          </a:p>
        </p:txBody>
      </p:sp>
      <p:sp>
        <p:nvSpPr>
          <p:cNvPr id="13" name="TextBox 12">
            <a:extLst>
              <a:ext uri="{FF2B5EF4-FFF2-40B4-BE49-F238E27FC236}">
                <a16:creationId xmlns:a16="http://schemas.microsoft.com/office/drawing/2014/main" id="{C1D730B2-F39C-4D8D-BBFB-BB57022E1FFF}"/>
              </a:ext>
            </a:extLst>
          </p:cNvPr>
          <p:cNvSpPr txBox="1"/>
          <p:nvPr/>
        </p:nvSpPr>
        <p:spPr>
          <a:xfrm>
            <a:off x="6757987" y="3762375"/>
            <a:ext cx="1057275" cy="523220"/>
          </a:xfrm>
          <a:prstGeom prst="rect">
            <a:avLst/>
          </a:prstGeom>
          <a:noFill/>
        </p:spPr>
        <p:txBody>
          <a:bodyPr wrap="square" rtlCol="0">
            <a:spAutoFit/>
          </a:bodyPr>
          <a:lstStyle/>
          <a:p>
            <a:r>
              <a:rPr lang="en-GB" sz="2800" dirty="0"/>
              <a:t>Grace</a:t>
            </a:r>
          </a:p>
        </p:txBody>
      </p:sp>
      <p:cxnSp>
        <p:nvCxnSpPr>
          <p:cNvPr id="15" name="Straight Arrow Connector 14">
            <a:extLst>
              <a:ext uri="{FF2B5EF4-FFF2-40B4-BE49-F238E27FC236}">
                <a16:creationId xmlns:a16="http://schemas.microsoft.com/office/drawing/2014/main" id="{E438CF46-4722-41AE-81FA-E4FC23FC3E4C}"/>
              </a:ext>
            </a:extLst>
          </p:cNvPr>
          <p:cNvCxnSpPr>
            <a:cxnSpLocks/>
          </p:cNvCxnSpPr>
          <p:nvPr/>
        </p:nvCxnSpPr>
        <p:spPr>
          <a:xfrm flipH="1" flipV="1">
            <a:off x="6057900" y="2781024"/>
            <a:ext cx="1057275" cy="962026"/>
          </a:xfrm>
          <a:prstGeom prst="straightConnector1">
            <a:avLst/>
          </a:prstGeom>
          <a:ln w="53975">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BC96C2F3-7207-4B19-A355-569E16C191CD}"/>
              </a:ext>
            </a:extLst>
          </p:cNvPr>
          <p:cNvCxnSpPr/>
          <p:nvPr/>
        </p:nvCxnSpPr>
        <p:spPr>
          <a:xfrm flipV="1">
            <a:off x="5991225" y="4457699"/>
            <a:ext cx="1019175" cy="103822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3DAD8C70-31AA-4447-BAB0-3E1E1480A0CC}"/>
              </a:ext>
            </a:extLst>
          </p:cNvPr>
          <p:cNvSpPr txBox="1"/>
          <p:nvPr/>
        </p:nvSpPr>
        <p:spPr>
          <a:xfrm>
            <a:off x="390525" y="4406602"/>
            <a:ext cx="2149789" cy="954107"/>
          </a:xfrm>
          <a:prstGeom prst="rect">
            <a:avLst/>
          </a:prstGeom>
          <a:noFill/>
        </p:spPr>
        <p:txBody>
          <a:bodyPr wrap="square" rtlCol="0">
            <a:spAutoFit/>
          </a:bodyPr>
          <a:lstStyle/>
          <a:p>
            <a:r>
              <a:rPr lang="en-GB" sz="2800" dirty="0"/>
              <a:t>Self initiates: God rewards</a:t>
            </a:r>
          </a:p>
        </p:txBody>
      </p:sp>
    </p:spTree>
    <p:extLst>
      <p:ext uri="{BB962C8B-B14F-4D97-AF65-F5344CB8AC3E}">
        <p14:creationId xmlns:p14="http://schemas.microsoft.com/office/powerpoint/2010/main" val="705036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4F6BF-D3C3-4B8A-8F8F-A49FB7B58E55}"/>
              </a:ext>
            </a:extLst>
          </p:cNvPr>
          <p:cNvSpPr>
            <a:spLocks noGrp="1"/>
          </p:cNvSpPr>
          <p:nvPr>
            <p:ph type="title"/>
          </p:nvPr>
        </p:nvSpPr>
        <p:spPr>
          <a:xfrm>
            <a:off x="628650" y="346076"/>
            <a:ext cx="7886700" cy="768349"/>
          </a:xfrm>
        </p:spPr>
        <p:txBody>
          <a:bodyPr/>
          <a:lstStyle/>
          <a:p>
            <a:r>
              <a:rPr lang="en-GB" dirty="0"/>
              <a:t>Two models of Spirituality:</a:t>
            </a:r>
          </a:p>
        </p:txBody>
      </p:sp>
      <p:sp>
        <p:nvSpPr>
          <p:cNvPr id="3" name="Content Placeholder 2">
            <a:extLst>
              <a:ext uri="{FF2B5EF4-FFF2-40B4-BE49-F238E27FC236}">
                <a16:creationId xmlns:a16="http://schemas.microsoft.com/office/drawing/2014/main" id="{2E017737-4C54-403D-8600-D869921FE2E9}"/>
              </a:ext>
            </a:extLst>
          </p:cNvPr>
          <p:cNvSpPr>
            <a:spLocks noGrp="1"/>
          </p:cNvSpPr>
          <p:nvPr>
            <p:ph idx="1"/>
          </p:nvPr>
        </p:nvSpPr>
        <p:spPr>
          <a:xfrm>
            <a:off x="628650" y="1257300"/>
            <a:ext cx="7886700" cy="5438775"/>
          </a:xfrm>
        </p:spPr>
        <p:txBody>
          <a:bodyPr/>
          <a:lstStyle/>
          <a:p>
            <a:pPr marL="0" indent="0">
              <a:buNone/>
            </a:pPr>
            <a:r>
              <a:rPr lang="en-GB" dirty="0"/>
              <a:t>Scriptural Model: Self-in-God</a:t>
            </a:r>
          </a:p>
          <a:p>
            <a:pPr marL="0" indent="0">
              <a:buNone/>
            </a:pPr>
            <a:r>
              <a:rPr lang="en-GB" sz="2400" dirty="0"/>
              <a:t>	</a:t>
            </a:r>
          </a:p>
        </p:txBody>
      </p:sp>
      <p:sp>
        <p:nvSpPr>
          <p:cNvPr id="4" name="Isosceles Triangle 3">
            <a:extLst>
              <a:ext uri="{FF2B5EF4-FFF2-40B4-BE49-F238E27FC236}">
                <a16:creationId xmlns:a16="http://schemas.microsoft.com/office/drawing/2014/main" id="{F9A67586-8E32-4755-A1FF-423AE5AA34B0}"/>
              </a:ext>
            </a:extLst>
          </p:cNvPr>
          <p:cNvSpPr/>
          <p:nvPr/>
        </p:nvSpPr>
        <p:spPr>
          <a:xfrm flipH="1" flipV="1">
            <a:off x="3150393" y="2138362"/>
            <a:ext cx="2843213" cy="2295525"/>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Isosceles Triangle 5">
            <a:extLst>
              <a:ext uri="{FF2B5EF4-FFF2-40B4-BE49-F238E27FC236}">
                <a16:creationId xmlns:a16="http://schemas.microsoft.com/office/drawing/2014/main" id="{CAB3E368-54AD-49AE-9F22-98744C0AD531}"/>
              </a:ext>
            </a:extLst>
          </p:cNvPr>
          <p:cNvSpPr/>
          <p:nvPr/>
        </p:nvSpPr>
        <p:spPr>
          <a:xfrm>
            <a:off x="3075681" y="3143249"/>
            <a:ext cx="2992636" cy="2171700"/>
          </a:xfrm>
          <a:prstGeom prst="triangle">
            <a:avLst>
              <a:gd name="adj"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CA3D7F0A-63CF-40CD-A39A-9B9E45872B18}"/>
              </a:ext>
            </a:extLst>
          </p:cNvPr>
          <p:cNvSpPr txBox="1"/>
          <p:nvPr/>
        </p:nvSpPr>
        <p:spPr>
          <a:xfrm>
            <a:off x="2809874" y="1704975"/>
            <a:ext cx="3609975" cy="523220"/>
          </a:xfrm>
          <a:prstGeom prst="rect">
            <a:avLst/>
          </a:prstGeom>
          <a:noFill/>
        </p:spPr>
        <p:txBody>
          <a:bodyPr wrap="square" rtlCol="0">
            <a:spAutoFit/>
          </a:bodyPr>
          <a:lstStyle/>
          <a:p>
            <a:r>
              <a:rPr lang="en-GB" sz="2800" dirty="0"/>
              <a:t>Father			      Son</a:t>
            </a:r>
          </a:p>
        </p:txBody>
      </p:sp>
      <p:sp>
        <p:nvSpPr>
          <p:cNvPr id="13" name="TextBox 12">
            <a:extLst>
              <a:ext uri="{FF2B5EF4-FFF2-40B4-BE49-F238E27FC236}">
                <a16:creationId xmlns:a16="http://schemas.microsoft.com/office/drawing/2014/main" id="{3EA098C6-A239-4757-9AD9-E871F180F556}"/>
              </a:ext>
            </a:extLst>
          </p:cNvPr>
          <p:cNvSpPr txBox="1"/>
          <p:nvPr/>
        </p:nvSpPr>
        <p:spPr>
          <a:xfrm>
            <a:off x="3705225" y="2211526"/>
            <a:ext cx="1801714" cy="461665"/>
          </a:xfrm>
          <a:prstGeom prst="rect">
            <a:avLst/>
          </a:prstGeom>
          <a:noFill/>
        </p:spPr>
        <p:txBody>
          <a:bodyPr wrap="square" rtlCol="0">
            <a:spAutoFit/>
          </a:bodyPr>
          <a:lstStyle/>
          <a:p>
            <a:r>
              <a:rPr lang="en-GB" sz="2400" dirty="0"/>
              <a:t>Human Spirit</a:t>
            </a:r>
          </a:p>
        </p:txBody>
      </p:sp>
      <p:sp>
        <p:nvSpPr>
          <p:cNvPr id="15" name="TextBox 14">
            <a:extLst>
              <a:ext uri="{FF2B5EF4-FFF2-40B4-BE49-F238E27FC236}">
                <a16:creationId xmlns:a16="http://schemas.microsoft.com/office/drawing/2014/main" id="{29FEF641-F910-42E9-93A9-10C190198C0F}"/>
              </a:ext>
            </a:extLst>
          </p:cNvPr>
          <p:cNvSpPr txBox="1"/>
          <p:nvPr/>
        </p:nvSpPr>
        <p:spPr>
          <a:xfrm flipH="1">
            <a:off x="3838575" y="4790329"/>
            <a:ext cx="1668364" cy="461665"/>
          </a:xfrm>
          <a:prstGeom prst="rect">
            <a:avLst/>
          </a:prstGeom>
          <a:noFill/>
        </p:spPr>
        <p:txBody>
          <a:bodyPr wrap="square" rtlCol="0">
            <a:spAutoFit/>
          </a:bodyPr>
          <a:lstStyle/>
          <a:p>
            <a:r>
              <a:rPr lang="en-GB" sz="2400" dirty="0"/>
              <a:t>Holy Spirit</a:t>
            </a:r>
          </a:p>
        </p:txBody>
      </p:sp>
      <p:sp>
        <p:nvSpPr>
          <p:cNvPr id="17" name="TextBox 16">
            <a:extLst>
              <a:ext uri="{FF2B5EF4-FFF2-40B4-BE49-F238E27FC236}">
                <a16:creationId xmlns:a16="http://schemas.microsoft.com/office/drawing/2014/main" id="{F70D25B3-6828-4500-AD06-1E121E38BF81}"/>
              </a:ext>
            </a:extLst>
          </p:cNvPr>
          <p:cNvSpPr txBox="1"/>
          <p:nvPr/>
        </p:nvSpPr>
        <p:spPr>
          <a:xfrm flipH="1">
            <a:off x="2666999" y="5314949"/>
            <a:ext cx="3933825" cy="523220"/>
          </a:xfrm>
          <a:prstGeom prst="rect">
            <a:avLst/>
          </a:prstGeom>
          <a:noFill/>
        </p:spPr>
        <p:txBody>
          <a:bodyPr wrap="square" rtlCol="0">
            <a:spAutoFit/>
          </a:bodyPr>
          <a:lstStyle/>
          <a:p>
            <a:r>
              <a:rPr lang="en-GB" sz="2800" dirty="0"/>
              <a:t>Body					Mind</a:t>
            </a:r>
          </a:p>
        </p:txBody>
      </p:sp>
      <p:sp>
        <p:nvSpPr>
          <p:cNvPr id="21" name="TextBox 20">
            <a:extLst>
              <a:ext uri="{FF2B5EF4-FFF2-40B4-BE49-F238E27FC236}">
                <a16:creationId xmlns:a16="http://schemas.microsoft.com/office/drawing/2014/main" id="{9FE8ACCA-9E9D-4FCA-8A0F-CD4CAFE0B4A7}"/>
              </a:ext>
            </a:extLst>
          </p:cNvPr>
          <p:cNvSpPr txBox="1"/>
          <p:nvPr/>
        </p:nvSpPr>
        <p:spPr>
          <a:xfrm>
            <a:off x="4114800" y="2971800"/>
            <a:ext cx="914400" cy="914400"/>
          </a:xfrm>
          <a:prstGeom prst="rect">
            <a:avLst/>
          </a:prstGeom>
          <a:noFill/>
        </p:spPr>
        <p:txBody>
          <a:bodyPr wrap="square" rtlCol="0">
            <a:spAutoFit/>
          </a:bodyPr>
          <a:lstStyle/>
          <a:p>
            <a:endParaRPr lang="en-GB" dirty="0"/>
          </a:p>
        </p:txBody>
      </p:sp>
      <p:sp>
        <p:nvSpPr>
          <p:cNvPr id="22" name="TextBox 21">
            <a:extLst>
              <a:ext uri="{FF2B5EF4-FFF2-40B4-BE49-F238E27FC236}">
                <a16:creationId xmlns:a16="http://schemas.microsoft.com/office/drawing/2014/main" id="{8166A190-70C4-4691-92BE-7726B27BA5B1}"/>
              </a:ext>
            </a:extLst>
          </p:cNvPr>
          <p:cNvSpPr txBox="1"/>
          <p:nvPr/>
        </p:nvSpPr>
        <p:spPr>
          <a:xfrm>
            <a:off x="1733550" y="3429000"/>
            <a:ext cx="2381250" cy="461665"/>
          </a:xfrm>
          <a:prstGeom prst="rect">
            <a:avLst/>
          </a:prstGeom>
          <a:noFill/>
        </p:spPr>
        <p:txBody>
          <a:bodyPr wrap="square" rtlCol="0">
            <a:spAutoFit/>
          </a:bodyPr>
          <a:lstStyle/>
          <a:p>
            <a:r>
              <a:rPr lang="en-GB" sz="2400" dirty="0"/>
              <a:t>Grace</a:t>
            </a:r>
          </a:p>
        </p:txBody>
      </p:sp>
      <p:cxnSp>
        <p:nvCxnSpPr>
          <p:cNvPr id="24" name="Straight Arrow Connector 23">
            <a:extLst>
              <a:ext uri="{FF2B5EF4-FFF2-40B4-BE49-F238E27FC236}">
                <a16:creationId xmlns:a16="http://schemas.microsoft.com/office/drawing/2014/main" id="{B0CC3379-20E5-4497-89BF-07AFA1BD8994}"/>
              </a:ext>
            </a:extLst>
          </p:cNvPr>
          <p:cNvCxnSpPr/>
          <p:nvPr/>
        </p:nvCxnSpPr>
        <p:spPr>
          <a:xfrm flipV="1">
            <a:off x="-847725" y="38100"/>
            <a:ext cx="0" cy="93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Arrow: Right 25">
            <a:extLst>
              <a:ext uri="{FF2B5EF4-FFF2-40B4-BE49-F238E27FC236}">
                <a16:creationId xmlns:a16="http://schemas.microsoft.com/office/drawing/2014/main" id="{E3CFFC80-90CA-4676-BCC0-1190ABDD7B89}"/>
              </a:ext>
            </a:extLst>
          </p:cNvPr>
          <p:cNvSpPr/>
          <p:nvPr/>
        </p:nvSpPr>
        <p:spPr>
          <a:xfrm flipV="1">
            <a:off x="2748408" y="3551573"/>
            <a:ext cx="1162051" cy="3143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TextBox 27">
            <a:extLst>
              <a:ext uri="{FF2B5EF4-FFF2-40B4-BE49-F238E27FC236}">
                <a16:creationId xmlns:a16="http://schemas.microsoft.com/office/drawing/2014/main" id="{2AB42D54-2E7F-4564-AC79-417861947512}"/>
              </a:ext>
            </a:extLst>
          </p:cNvPr>
          <p:cNvSpPr txBox="1"/>
          <p:nvPr/>
        </p:nvSpPr>
        <p:spPr>
          <a:xfrm>
            <a:off x="2376486" y="6051025"/>
            <a:ext cx="4381501" cy="523220"/>
          </a:xfrm>
          <a:prstGeom prst="rect">
            <a:avLst/>
          </a:prstGeom>
          <a:noFill/>
        </p:spPr>
        <p:txBody>
          <a:bodyPr wrap="square" rtlCol="0">
            <a:spAutoFit/>
          </a:bodyPr>
          <a:lstStyle/>
          <a:p>
            <a:pPr algn="ctr"/>
            <a:r>
              <a:rPr lang="en-GB" sz="2800" dirty="0"/>
              <a:t>God initiates: Self responds</a:t>
            </a:r>
          </a:p>
        </p:txBody>
      </p:sp>
    </p:spTree>
    <p:extLst>
      <p:ext uri="{BB962C8B-B14F-4D97-AF65-F5344CB8AC3E}">
        <p14:creationId xmlns:p14="http://schemas.microsoft.com/office/powerpoint/2010/main" val="3317725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2EA025-262C-4B27-8269-4D8892B532F9}"/>
              </a:ext>
            </a:extLst>
          </p:cNvPr>
          <p:cNvSpPr>
            <a:spLocks noGrp="1"/>
          </p:cNvSpPr>
          <p:nvPr>
            <p:ph idx="1"/>
          </p:nvPr>
        </p:nvSpPr>
        <p:spPr>
          <a:xfrm>
            <a:off x="628650" y="998621"/>
            <a:ext cx="7886700" cy="5178342"/>
          </a:xfrm>
        </p:spPr>
        <p:txBody>
          <a:bodyPr/>
          <a:lstStyle/>
          <a:p>
            <a:pPr marL="0" indent="0">
              <a:buNone/>
            </a:pPr>
            <a:r>
              <a:rPr lang="en-GB" sz="3600" dirty="0"/>
              <a:t>At that time Jesus, full of joy </a:t>
            </a:r>
            <a:r>
              <a:rPr lang="en-GB" sz="3600" b="1" dirty="0"/>
              <a:t>through the Holy Spirit, </a:t>
            </a:r>
            <a:r>
              <a:rPr lang="en-GB" sz="3600" dirty="0"/>
              <a:t>said, ‘I praise you, Father, Lord of heaven and earth, because you have hidden these things from the wise and learned, and revealed them to little children. Yes, Father, for this is what you were pleased to do. </a:t>
            </a:r>
          </a:p>
          <a:p>
            <a:pPr marL="0" indent="0" algn="r">
              <a:buNone/>
            </a:pPr>
            <a:r>
              <a:rPr lang="en-GB" sz="3600" dirty="0"/>
              <a:t>Luke 10:21</a:t>
            </a:r>
          </a:p>
          <a:p>
            <a:endParaRPr lang="en-GB" dirty="0"/>
          </a:p>
        </p:txBody>
      </p:sp>
    </p:spTree>
    <p:extLst>
      <p:ext uri="{BB962C8B-B14F-4D97-AF65-F5344CB8AC3E}">
        <p14:creationId xmlns:p14="http://schemas.microsoft.com/office/powerpoint/2010/main" val="84143381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188</TotalTime>
  <Words>1115</Words>
  <Application>Microsoft Office PowerPoint</Application>
  <PresentationFormat>On-screen Show (4:3)</PresentationFormat>
  <Paragraphs>68</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Aptos</vt:lpstr>
      <vt:lpstr>Arial</vt:lpstr>
      <vt:lpstr>Calibri</vt:lpstr>
      <vt:lpstr>Calibri Light</vt:lpstr>
      <vt:lpstr>Times New Roman</vt:lpstr>
      <vt:lpstr>Office Theme</vt:lpstr>
      <vt:lpstr>‘Being loved into life’</vt:lpstr>
      <vt:lpstr>PowerPoint Presentation</vt:lpstr>
      <vt:lpstr>Initial discussion</vt:lpstr>
      <vt:lpstr>PowerPoint Presentation</vt:lpstr>
      <vt:lpstr>PowerPoint Presentation</vt:lpstr>
      <vt:lpstr>PowerPoint Presentation</vt:lpstr>
      <vt:lpstr>Two models of Spirituality</vt:lpstr>
      <vt:lpstr>Two models of Spirituality:</vt:lpstr>
      <vt:lpstr>PowerPoint Presentation</vt:lpstr>
      <vt:lpstr>PowerPoint Presentation</vt:lpstr>
      <vt:lpstr>How does the Holy Spirit enable us to ‘live out’ our relationship with God?</vt:lpstr>
      <vt:lpstr>PowerPoint Presentation</vt:lpstr>
      <vt:lpstr>PowerPoint Presentation</vt:lpstr>
      <vt:lpstr>PowerPoint Presentation</vt:lpstr>
      <vt:lpstr>PowerPoint Presentation</vt:lpstr>
      <vt:lpstr>How does the Holy Spirit enable us to ‘live out’ our relationship with God?</vt:lpstr>
      <vt:lpstr>PowerPoint Presentation</vt:lpstr>
      <vt:lpstr>PowerPoint Presentation</vt:lpstr>
      <vt:lpstr>PowerPoint Presentation</vt:lpstr>
      <vt:lpstr>PowerPoint Presentation</vt:lpstr>
      <vt:lpstr>How does the Holy Spirit enable us to ‘live out’ our relationship with God?</vt:lpstr>
      <vt:lpstr>PowerPoint Presentation</vt:lpstr>
      <vt:lpstr>PowerPoint Presentation</vt:lpstr>
      <vt:lpstr>PowerPoint Presentation</vt:lpstr>
      <vt:lpstr>Small group discussion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Buchanan</dc:creator>
  <cp:lastModifiedBy>Andrew Buchanan</cp:lastModifiedBy>
  <cp:revision>12</cp:revision>
  <dcterms:created xsi:type="dcterms:W3CDTF">2025-03-02T12:01:08Z</dcterms:created>
  <dcterms:modified xsi:type="dcterms:W3CDTF">2025-03-17T14:12:51Z</dcterms:modified>
</cp:coreProperties>
</file>